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58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>
        <p:scale>
          <a:sx n="100" d="100"/>
          <a:sy n="100" d="100"/>
        </p:scale>
        <p:origin x="-756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5C1A101-5217-496A-ABA1-BC37B8848B3F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892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80E74AD-C261-400C-8817-6C8D8B9EBE98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47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052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9867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63246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63246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777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2909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4107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454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523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0019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52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6504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3578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68580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algn="ctr"/>
            <a:r>
              <a:rPr lang="en-US" dirty="0"/>
              <a:t>Direction of Electron Flow</a:t>
            </a:r>
          </a:p>
        </p:txBody>
      </p:sp>
      <p:graphicFrame>
        <p:nvGraphicFramePr>
          <p:cNvPr id="288771" name="Object 3"/>
          <p:cNvGraphicFramePr>
            <a:graphicFrameLocks noChangeAspect="1"/>
          </p:cNvGraphicFramePr>
          <p:nvPr/>
        </p:nvGraphicFramePr>
        <p:xfrm>
          <a:off x="2060575" y="1185863"/>
          <a:ext cx="5021263" cy="448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779" name="CorelDRAW! Graphic" r:id="rId3" imgW="5019840" imgH="4485960" progId="CDraw">
                  <p:embed/>
                </p:oleObj>
              </mc:Choice>
              <mc:Fallback>
                <p:oleObj name="CorelDRAW! Graphic" r:id="rId3" imgW="5019840" imgH="4485960" progId="C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0575" y="1185863"/>
                        <a:ext cx="5021263" cy="448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1371600" y="5670550"/>
            <a:ext cx="6705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Zn(s)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Zn</a:t>
            </a:r>
            <a:r>
              <a:rPr lang="en-US" baseline="30000"/>
              <a:t>2+</a:t>
            </a:r>
            <a:r>
              <a:rPr lang="en-US"/>
              <a:t> + 2e</a:t>
            </a:r>
            <a:r>
              <a:rPr lang="en-US" baseline="30000">
                <a:sym typeface="Symbol" pitchFamily="18" charset="2"/>
              </a:rPr>
              <a:t></a:t>
            </a:r>
            <a:r>
              <a:rPr lang="en-US" baseline="30000"/>
              <a:t>		</a:t>
            </a:r>
            <a:r>
              <a:rPr lang="en-US"/>
              <a:t>Cu</a:t>
            </a:r>
            <a:r>
              <a:rPr lang="en-US" baseline="30000"/>
              <a:t>2+</a:t>
            </a:r>
            <a:r>
              <a:rPr lang="en-US"/>
              <a:t> + 2e</a:t>
            </a:r>
            <a:r>
              <a:rPr lang="en-US" baseline="30000">
                <a:sym typeface="Symbol" pitchFamily="18" charset="2"/>
              </a:rPr>
              <a:t>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Cu(s)</a:t>
            </a:r>
          </a:p>
          <a:p>
            <a:r>
              <a:rPr lang="en-US"/>
              <a:t>oxidation, anode		reduction, cathode</a:t>
            </a:r>
          </a:p>
        </p:txBody>
      </p:sp>
      <p:sp>
        <p:nvSpPr>
          <p:cNvPr id="288773" name="Text Box 5"/>
          <p:cNvSpPr txBox="1">
            <a:spLocks noChangeArrowheads="1"/>
          </p:cNvSpPr>
          <p:nvPr/>
        </p:nvSpPr>
        <p:spPr bwMode="auto">
          <a:xfrm>
            <a:off x="1371600" y="2514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Zn(s)</a:t>
            </a:r>
          </a:p>
        </p:txBody>
      </p:sp>
      <p:sp>
        <p:nvSpPr>
          <p:cNvPr id="288774" name="Text Box 6"/>
          <p:cNvSpPr txBox="1">
            <a:spLocks noChangeArrowheads="1"/>
          </p:cNvSpPr>
          <p:nvPr/>
        </p:nvSpPr>
        <p:spPr bwMode="auto">
          <a:xfrm>
            <a:off x="6705600" y="2514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Cu(s)</a:t>
            </a:r>
          </a:p>
        </p:txBody>
      </p:sp>
      <p:sp>
        <p:nvSpPr>
          <p:cNvPr id="288775" name="Text Box 7"/>
          <p:cNvSpPr txBox="1">
            <a:spLocks noChangeArrowheads="1"/>
          </p:cNvSpPr>
          <p:nvPr/>
        </p:nvSpPr>
        <p:spPr bwMode="auto">
          <a:xfrm>
            <a:off x="685800" y="4191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ZnSO</a:t>
            </a:r>
            <a:r>
              <a:rPr lang="en-US" baseline="-25000"/>
              <a:t>4</a:t>
            </a:r>
            <a:r>
              <a:rPr lang="en-US"/>
              <a:t>(aq)</a:t>
            </a:r>
          </a:p>
        </p:txBody>
      </p:sp>
      <p:sp>
        <p:nvSpPr>
          <p:cNvPr id="288776" name="Text Box 8"/>
          <p:cNvSpPr txBox="1">
            <a:spLocks noChangeArrowheads="1"/>
          </p:cNvSpPr>
          <p:nvPr/>
        </p:nvSpPr>
        <p:spPr bwMode="auto">
          <a:xfrm>
            <a:off x="6858000" y="42672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CuSO</a:t>
            </a:r>
            <a:r>
              <a:rPr lang="en-US" baseline="-25000"/>
              <a:t>4</a:t>
            </a:r>
            <a:r>
              <a:rPr lang="en-US"/>
              <a:t>(aq)</a:t>
            </a:r>
          </a:p>
        </p:txBody>
      </p:sp>
      <p:pic>
        <p:nvPicPr>
          <p:cNvPr id="288778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71160"/>
            <a:ext cx="576064" cy="16651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0648"/>
            <a:ext cx="8229600" cy="685800"/>
          </a:xfrm>
          <a:ln/>
        </p:spPr>
        <p:txBody>
          <a:bodyPr/>
          <a:lstStyle/>
          <a:p>
            <a:pPr algn="ctr"/>
            <a:r>
              <a:rPr lang="en-US" sz="2800" dirty="0" smtClean="0"/>
              <a:t>The </a:t>
            </a:r>
            <a:r>
              <a:rPr lang="en-US" sz="2800" dirty="0" err="1" smtClean="0"/>
              <a:t>Daniell</a:t>
            </a:r>
            <a:r>
              <a:rPr lang="en-US" sz="2800" dirty="0" smtClean="0"/>
              <a:t> Cell – An Electrochemical Cell</a:t>
            </a:r>
            <a:endParaRPr lang="en-US" dirty="0"/>
          </a:p>
        </p:txBody>
      </p:sp>
      <p:graphicFrame>
        <p:nvGraphicFramePr>
          <p:cNvPr id="2908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676922"/>
              </p:ext>
            </p:extLst>
          </p:nvPr>
        </p:nvGraphicFramePr>
        <p:xfrm>
          <a:off x="2060575" y="1185863"/>
          <a:ext cx="5021263" cy="448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826" name="CorelDRAW! Graphic" r:id="rId3" imgW="5019840" imgH="4485960" progId="CDraw">
                  <p:embed/>
                </p:oleObj>
              </mc:Choice>
              <mc:Fallback>
                <p:oleObj name="CorelDRAW! Graphic" r:id="rId3" imgW="5019840" imgH="4485960" progId="C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0575" y="1185863"/>
                        <a:ext cx="5021263" cy="448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0820" name="Text Box 4"/>
          <p:cNvSpPr txBox="1">
            <a:spLocks noChangeArrowheads="1"/>
          </p:cNvSpPr>
          <p:nvPr/>
        </p:nvSpPr>
        <p:spPr bwMode="auto">
          <a:xfrm>
            <a:off x="1371600" y="5670550"/>
            <a:ext cx="6705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/>
              <a:t>Zn(s)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Zn</a:t>
            </a:r>
            <a:r>
              <a:rPr lang="en-US" baseline="30000" dirty="0"/>
              <a:t>2+</a:t>
            </a:r>
            <a:r>
              <a:rPr lang="en-US" dirty="0"/>
              <a:t> + 2e</a:t>
            </a:r>
            <a:r>
              <a:rPr lang="en-US" baseline="30000" dirty="0">
                <a:sym typeface="Symbol" pitchFamily="18" charset="2"/>
              </a:rPr>
              <a:t></a:t>
            </a:r>
            <a:r>
              <a:rPr lang="en-US" baseline="30000" dirty="0"/>
              <a:t>		</a:t>
            </a:r>
            <a:r>
              <a:rPr lang="en-US" dirty="0"/>
              <a:t>Cu</a:t>
            </a:r>
            <a:r>
              <a:rPr lang="en-US" baseline="30000" dirty="0"/>
              <a:t>2+</a:t>
            </a:r>
            <a:r>
              <a:rPr lang="en-US" dirty="0"/>
              <a:t> + 2e</a:t>
            </a:r>
            <a:r>
              <a:rPr lang="en-US" baseline="30000" dirty="0">
                <a:sym typeface="Symbol" pitchFamily="18" charset="2"/>
              </a:rPr>
              <a:t>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Cu(s)</a:t>
            </a:r>
          </a:p>
          <a:p>
            <a:r>
              <a:rPr lang="en-US" dirty="0"/>
              <a:t>oxidation, anode		reduction, cathode</a:t>
            </a:r>
          </a:p>
          <a:p>
            <a:r>
              <a:rPr lang="en-US" dirty="0"/>
              <a:t>Zn(s) = reducing agent	Cu</a:t>
            </a:r>
            <a:r>
              <a:rPr lang="en-US" baseline="30000" dirty="0"/>
              <a:t>2+</a:t>
            </a:r>
            <a:r>
              <a:rPr lang="en-US" dirty="0"/>
              <a:t> = oxidizing agent</a:t>
            </a:r>
          </a:p>
        </p:txBody>
      </p:sp>
      <p:sp>
        <p:nvSpPr>
          <p:cNvPr id="290821" name="Text Box 5"/>
          <p:cNvSpPr txBox="1">
            <a:spLocks noChangeArrowheads="1"/>
          </p:cNvSpPr>
          <p:nvPr/>
        </p:nvSpPr>
        <p:spPr bwMode="auto">
          <a:xfrm>
            <a:off x="1371600" y="2514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Zn(s)</a:t>
            </a:r>
          </a:p>
        </p:txBody>
      </p:sp>
      <p:sp>
        <p:nvSpPr>
          <p:cNvPr id="290822" name="Text Box 6"/>
          <p:cNvSpPr txBox="1">
            <a:spLocks noChangeArrowheads="1"/>
          </p:cNvSpPr>
          <p:nvPr/>
        </p:nvSpPr>
        <p:spPr bwMode="auto">
          <a:xfrm>
            <a:off x="6705600" y="2514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Cu(s)</a:t>
            </a:r>
          </a:p>
        </p:txBody>
      </p:sp>
      <p:sp>
        <p:nvSpPr>
          <p:cNvPr id="290823" name="Text Box 7"/>
          <p:cNvSpPr txBox="1">
            <a:spLocks noChangeArrowheads="1"/>
          </p:cNvSpPr>
          <p:nvPr/>
        </p:nvSpPr>
        <p:spPr bwMode="auto">
          <a:xfrm>
            <a:off x="685800" y="4191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ZnSO</a:t>
            </a:r>
            <a:r>
              <a:rPr lang="en-US" baseline="-25000"/>
              <a:t>4</a:t>
            </a:r>
            <a:r>
              <a:rPr lang="en-US"/>
              <a:t>(aq)</a:t>
            </a:r>
          </a:p>
        </p:txBody>
      </p:sp>
      <p:sp>
        <p:nvSpPr>
          <p:cNvPr id="290824" name="Text Box 8"/>
          <p:cNvSpPr txBox="1">
            <a:spLocks noChangeArrowheads="1"/>
          </p:cNvSpPr>
          <p:nvPr/>
        </p:nvSpPr>
        <p:spPr bwMode="auto">
          <a:xfrm>
            <a:off x="6858000" y="42672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CuSO</a:t>
            </a:r>
            <a:r>
              <a:rPr lang="en-US" baseline="-25000"/>
              <a:t>4</a:t>
            </a:r>
            <a:r>
              <a:rPr lang="en-US"/>
              <a:t>(aq)</a:t>
            </a: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71160"/>
            <a:ext cx="576064" cy="16651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948265" y="980728"/>
            <a:ext cx="2167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invented in 1836 by John Frederic </a:t>
            </a:r>
            <a:r>
              <a:rPr lang="en-US" sz="1600" dirty="0" err="1" smtClean="0"/>
              <a:t>Daniell</a:t>
            </a:r>
            <a:endParaRPr lang="de-CH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1842" name="Object 2"/>
          <p:cNvGraphicFramePr>
            <a:graphicFrameLocks noChangeAspect="1"/>
          </p:cNvGraphicFramePr>
          <p:nvPr/>
        </p:nvGraphicFramePr>
        <p:xfrm>
          <a:off x="2362200" y="1746250"/>
          <a:ext cx="4460875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47" name="CorelDRAW! Graphic" r:id="rId3" imgW="4460400" imgH="3294360" progId="CDraw">
                  <p:embed/>
                </p:oleObj>
              </mc:Choice>
              <mc:Fallback>
                <p:oleObj name="CorelDRAW! Graphic" r:id="rId3" imgW="4460400" imgH="3294360" progId="CDraw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746250"/>
                        <a:ext cx="4460875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843" name="Text Box 3"/>
          <p:cNvSpPr txBox="1">
            <a:spLocks noChangeArrowheads="1"/>
          </p:cNvSpPr>
          <p:nvPr/>
        </p:nvSpPr>
        <p:spPr bwMode="auto">
          <a:xfrm>
            <a:off x="1447800" y="5410200"/>
            <a:ext cx="731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2H</a:t>
            </a:r>
            <a:r>
              <a:rPr lang="en-US" baseline="30000"/>
              <a:t>+</a:t>
            </a:r>
            <a:r>
              <a:rPr lang="en-US"/>
              <a:t> + 2e</a:t>
            </a:r>
            <a:r>
              <a:rPr lang="en-US" baseline="30000">
                <a:sym typeface="Symbol" pitchFamily="18" charset="2"/>
              </a:rPr>
              <a:t>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H</a:t>
            </a:r>
            <a:r>
              <a:rPr lang="en-US" baseline="-25000"/>
              <a:t>2</a:t>
            </a:r>
            <a:r>
              <a:rPr lang="en-US"/>
              <a:t>(g) 		Ag(s) + Cl</a:t>
            </a:r>
            <a:r>
              <a:rPr lang="en-US" baseline="30000">
                <a:sym typeface="Symbol" pitchFamily="18" charset="2"/>
              </a:rPr>
              <a:t>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AgCl(s) + e</a:t>
            </a:r>
            <a:r>
              <a:rPr lang="en-US" baseline="30000">
                <a:sym typeface="Symbol" pitchFamily="18" charset="2"/>
              </a:rPr>
              <a:t></a:t>
            </a:r>
          </a:p>
        </p:txBody>
      </p:sp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1371600" y="1066800"/>
            <a:ext cx="3929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Draw line notation for this cell</a:t>
            </a:r>
          </a:p>
        </p:txBody>
      </p:sp>
      <p:sp>
        <p:nvSpPr>
          <p:cNvPr id="291845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2866" name="Object 2"/>
          <p:cNvGraphicFramePr>
            <a:graphicFrameLocks noChangeAspect="1"/>
          </p:cNvGraphicFramePr>
          <p:nvPr/>
        </p:nvGraphicFramePr>
        <p:xfrm>
          <a:off x="2362200" y="1746250"/>
          <a:ext cx="4460875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71" name="CorelDRAW! Graphic" r:id="rId3" imgW="4460400" imgH="3294360" progId="CDraw">
                  <p:embed/>
                </p:oleObj>
              </mc:Choice>
              <mc:Fallback>
                <p:oleObj name="CorelDRAW! Graphic" r:id="rId3" imgW="4460400" imgH="3294360" progId="CDraw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746250"/>
                        <a:ext cx="4460875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2867" name="Text Box 3"/>
          <p:cNvSpPr txBox="1">
            <a:spLocks noChangeArrowheads="1"/>
          </p:cNvSpPr>
          <p:nvPr/>
        </p:nvSpPr>
        <p:spPr bwMode="auto">
          <a:xfrm>
            <a:off x="1447800" y="5410200"/>
            <a:ext cx="73152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2H</a:t>
            </a:r>
            <a:r>
              <a:rPr lang="en-US" baseline="30000"/>
              <a:t>+</a:t>
            </a:r>
            <a:r>
              <a:rPr lang="en-US"/>
              <a:t> + 2e</a:t>
            </a:r>
            <a:r>
              <a:rPr lang="en-US" baseline="30000">
                <a:sym typeface="Symbol" pitchFamily="18" charset="2"/>
              </a:rPr>
              <a:t>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H</a:t>
            </a:r>
            <a:r>
              <a:rPr lang="en-US" baseline="-25000"/>
              <a:t>2</a:t>
            </a:r>
            <a:r>
              <a:rPr lang="en-US"/>
              <a:t>(g) 		Ag(s) + Cl</a:t>
            </a:r>
            <a:r>
              <a:rPr lang="en-US" baseline="30000">
                <a:sym typeface="Symbol" pitchFamily="18" charset="2"/>
              </a:rPr>
              <a:t>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AgCl(s) + e</a:t>
            </a:r>
            <a:r>
              <a:rPr lang="en-US" baseline="30000">
                <a:sym typeface="Symbol" pitchFamily="18" charset="2"/>
              </a:rPr>
              <a:t></a:t>
            </a:r>
            <a:endParaRPr lang="en-US"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	</a:t>
            </a:r>
            <a:r>
              <a:rPr lang="en-US" b="1">
                <a:sym typeface="Symbol" pitchFamily="18" charset="2"/>
              </a:rPr>
              <a:t>Ag(s) | AgCl(s) | HCl | H</a:t>
            </a:r>
            <a:r>
              <a:rPr lang="en-US" b="1" baseline="-25000">
                <a:sym typeface="Symbol" pitchFamily="18" charset="2"/>
              </a:rPr>
              <a:t>2</a:t>
            </a:r>
            <a:r>
              <a:rPr lang="en-US" b="1">
                <a:sym typeface="Symbol" pitchFamily="18" charset="2"/>
              </a:rPr>
              <a:t>(g) | Pt(s)</a:t>
            </a:r>
            <a:endParaRPr lang="en-US" baseline="30000">
              <a:sym typeface="Symbol" pitchFamily="18" charset="2"/>
            </a:endParaRPr>
          </a:p>
        </p:txBody>
      </p:sp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1371600" y="1066800"/>
            <a:ext cx="3929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Draw line notation for this cell</a:t>
            </a:r>
          </a:p>
        </p:txBody>
      </p:sp>
      <p:sp>
        <p:nvSpPr>
          <p:cNvPr id="292869" name="Rectangle 5"/>
          <p:cNvSpPr>
            <a:spLocks noChangeArrowheads="1"/>
          </p:cNvSpPr>
          <p:nvPr/>
        </p:nvSpPr>
        <p:spPr bwMode="auto">
          <a:xfrm>
            <a:off x="304800" y="304800"/>
            <a:ext cx="8534400" cy="68580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3200">
                <a:solidFill>
                  <a:schemeClr val="tx2"/>
                </a:solidFill>
              </a:rPr>
              <a:t>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Electrochemical cell</a:t>
            </a:r>
          </a:p>
        </p:txBody>
      </p:sp>
      <p:graphicFrame>
        <p:nvGraphicFramePr>
          <p:cNvPr id="293891" name="Object 3"/>
          <p:cNvGraphicFramePr>
            <a:graphicFrameLocks noChangeAspect="1"/>
          </p:cNvGraphicFramePr>
          <p:nvPr/>
        </p:nvGraphicFramePr>
        <p:xfrm>
          <a:off x="2060575" y="1185863"/>
          <a:ext cx="5021263" cy="448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898" name="CorelDRAW! Graphic" r:id="rId3" imgW="5019840" imgH="4485960" progId="CDraw">
                  <p:embed/>
                </p:oleObj>
              </mc:Choice>
              <mc:Fallback>
                <p:oleObj name="CorelDRAW! Graphic" r:id="rId3" imgW="5019840" imgH="4485960" progId="C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0575" y="1185863"/>
                        <a:ext cx="5021263" cy="448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3892" name="Text Box 4"/>
          <p:cNvSpPr txBox="1">
            <a:spLocks noChangeArrowheads="1"/>
          </p:cNvSpPr>
          <p:nvPr/>
        </p:nvSpPr>
        <p:spPr bwMode="auto">
          <a:xfrm>
            <a:off x="1371600" y="5670550"/>
            <a:ext cx="6705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Zn(s)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Zn</a:t>
            </a:r>
            <a:r>
              <a:rPr lang="en-US" baseline="30000"/>
              <a:t>2+</a:t>
            </a:r>
            <a:r>
              <a:rPr lang="en-US"/>
              <a:t> + 2e</a:t>
            </a:r>
            <a:r>
              <a:rPr lang="en-US" baseline="30000">
                <a:sym typeface="Symbol" pitchFamily="18" charset="2"/>
              </a:rPr>
              <a:t></a:t>
            </a:r>
            <a:r>
              <a:rPr lang="en-US" baseline="30000"/>
              <a:t>		</a:t>
            </a:r>
            <a:r>
              <a:rPr lang="en-US"/>
              <a:t>Cu</a:t>
            </a:r>
            <a:r>
              <a:rPr lang="en-US" baseline="30000"/>
              <a:t>2+</a:t>
            </a:r>
            <a:r>
              <a:rPr lang="en-US"/>
              <a:t> + 2e</a:t>
            </a:r>
            <a:r>
              <a:rPr lang="en-US" baseline="30000">
                <a:sym typeface="Symbol" pitchFamily="18" charset="2"/>
              </a:rPr>
              <a:t>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Cu(s)</a:t>
            </a:r>
          </a:p>
          <a:p>
            <a:r>
              <a:rPr lang="en-US"/>
              <a:t>oxidation, anode		reduction, cathode</a:t>
            </a:r>
          </a:p>
          <a:p>
            <a:r>
              <a:rPr lang="en-US"/>
              <a:t>Zn(s) = reducing agent	Cu</a:t>
            </a:r>
            <a:r>
              <a:rPr lang="en-US" baseline="30000"/>
              <a:t>2+</a:t>
            </a:r>
            <a:r>
              <a:rPr lang="en-US"/>
              <a:t> = oxidizing agent</a:t>
            </a:r>
            <a:endParaRPr lang="en-US" baseline="30000"/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1371600" y="2514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Zn(s)</a:t>
            </a:r>
          </a:p>
        </p:txBody>
      </p:sp>
      <p:sp>
        <p:nvSpPr>
          <p:cNvPr id="293894" name="Text Box 6"/>
          <p:cNvSpPr txBox="1">
            <a:spLocks noChangeArrowheads="1"/>
          </p:cNvSpPr>
          <p:nvPr/>
        </p:nvSpPr>
        <p:spPr bwMode="auto">
          <a:xfrm>
            <a:off x="6705600" y="2514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Cu(s)</a:t>
            </a:r>
          </a:p>
        </p:txBody>
      </p:sp>
      <p:sp>
        <p:nvSpPr>
          <p:cNvPr id="293895" name="Text Box 7"/>
          <p:cNvSpPr txBox="1">
            <a:spLocks noChangeArrowheads="1"/>
          </p:cNvSpPr>
          <p:nvPr/>
        </p:nvSpPr>
        <p:spPr bwMode="auto">
          <a:xfrm>
            <a:off x="685800" y="4191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ZnSO</a:t>
            </a:r>
            <a:r>
              <a:rPr lang="en-US" baseline="-25000"/>
              <a:t>4</a:t>
            </a:r>
            <a:r>
              <a:rPr lang="en-US"/>
              <a:t>(aq)</a:t>
            </a:r>
          </a:p>
        </p:txBody>
      </p:sp>
      <p:sp>
        <p:nvSpPr>
          <p:cNvPr id="293896" name="Text Box 8"/>
          <p:cNvSpPr txBox="1">
            <a:spLocks noChangeArrowheads="1"/>
          </p:cNvSpPr>
          <p:nvPr/>
        </p:nvSpPr>
        <p:spPr bwMode="auto">
          <a:xfrm>
            <a:off x="6858000" y="42672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CuSO</a:t>
            </a:r>
            <a:r>
              <a:rPr lang="en-US" baseline="-25000"/>
              <a:t>4</a:t>
            </a:r>
            <a:r>
              <a:rPr lang="en-US"/>
              <a:t>(aq)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_smallish fonts, gray 225">
  <a:themeElements>
    <a:clrScheme name="_smallish fonts, gray 22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_smallish fonts, gray 225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_smallish fonts, gray 22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mallish fonts, gray 22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smallish fonts, gray 22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mallish fonts, gray 22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mallish fonts, gray 22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mallish fonts, gray 22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mallish fonts, gray 22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Designs\_smallish fonts, gray 225.pot</Template>
  <TotalTime>51</TotalTime>
  <Words>99</Words>
  <Application>Microsoft Office PowerPoint</Application>
  <PresentationFormat>Bildschirmpräsentation (4:3)</PresentationFormat>
  <Paragraphs>31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Times New Roman</vt:lpstr>
      <vt:lpstr>Symbol</vt:lpstr>
      <vt:lpstr>_smallish fonts, gray 225</vt:lpstr>
      <vt:lpstr>CorelDRAW! Graphic</vt:lpstr>
      <vt:lpstr>Direction of Electron Flow</vt:lpstr>
      <vt:lpstr>The Daniell Cell – An Electrochemical Cell</vt:lpstr>
      <vt:lpstr>Practice</vt:lpstr>
      <vt:lpstr>PowerPoint-Präsentation</vt:lpstr>
      <vt:lpstr>Electrochemical cell</vt:lpstr>
    </vt:vector>
  </TitlesOfParts>
  <Company>Shorter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Dean Turner</dc:creator>
  <cp:lastModifiedBy>Lorenz Marti</cp:lastModifiedBy>
  <cp:revision>27</cp:revision>
  <dcterms:created xsi:type="dcterms:W3CDTF">1999-12-01T18:57:38Z</dcterms:created>
  <dcterms:modified xsi:type="dcterms:W3CDTF">2012-05-06T20:48:05Z</dcterms:modified>
</cp:coreProperties>
</file>